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1"/>
  </p:handoutMasterIdLst>
  <p:sldIdLst>
    <p:sldId id="257" r:id="rId3"/>
    <p:sldId id="716" r:id="rId5"/>
    <p:sldId id="519" r:id="rId6"/>
    <p:sldId id="884" r:id="rId7"/>
    <p:sldId id="706" r:id="rId8"/>
    <p:sldId id="758" r:id="rId9"/>
    <p:sldId id="759" r:id="rId10"/>
    <p:sldId id="823" r:id="rId11"/>
    <p:sldId id="824" r:id="rId12"/>
    <p:sldId id="831" r:id="rId13"/>
    <p:sldId id="826" r:id="rId14"/>
    <p:sldId id="827" r:id="rId15"/>
    <p:sldId id="828" r:id="rId16"/>
    <p:sldId id="829" r:id="rId17"/>
    <p:sldId id="830" r:id="rId18"/>
    <p:sldId id="717" r:id="rId19"/>
    <p:sldId id="708" r:id="rId20"/>
    <p:sldId id="832" r:id="rId21"/>
    <p:sldId id="730" r:id="rId22"/>
    <p:sldId id="743" r:id="rId23"/>
    <p:sldId id="709" r:id="rId24"/>
    <p:sldId id="744" r:id="rId25"/>
    <p:sldId id="745" r:id="rId26"/>
    <p:sldId id="797" r:id="rId27"/>
    <p:sldId id="798" r:id="rId28"/>
    <p:sldId id="799" r:id="rId29"/>
    <p:sldId id="710" r:id="rId30"/>
    <p:sldId id="731" r:id="rId31"/>
    <p:sldId id="741" r:id="rId32"/>
    <p:sldId id="742" r:id="rId33"/>
    <p:sldId id="918" r:id="rId34"/>
    <p:sldId id="778" r:id="rId35"/>
    <p:sldId id="780" r:id="rId36"/>
    <p:sldId id="781" r:id="rId37"/>
    <p:sldId id="782" r:id="rId38"/>
    <p:sldId id="919" r:id="rId39"/>
    <p:sldId id="434" r:id="rId40"/>
  </p:sldIdLst>
  <p:sldSz cx="12192000" cy="6858000"/>
  <p:notesSz cx="7099300" cy="10234295"/>
  <p:custDataLst>
    <p:tags r:id="rId4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77" userDrawn="1">
          <p15:clr>
            <a:srgbClr val="A4A3A4"/>
          </p15:clr>
        </p15:guide>
        <p15:guide id="2" pos="37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RY" initials="L" lastIdx="1" clrIdx="0"/>
  <p:cmAuthor id="2" name="代理业务部 小程" initials="代理业务部"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C2C"/>
    <a:srgbClr val="ECECEC"/>
    <a:srgbClr val="717171"/>
    <a:srgbClr val="888888"/>
    <a:srgbClr val="FCE3DB"/>
    <a:srgbClr val="E37979"/>
    <a:srgbClr val="B33333"/>
    <a:srgbClr val="F2F2F2"/>
    <a:srgbClr val="890E0D"/>
    <a:srgbClr val="E86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6301" autoAdjust="0"/>
  </p:normalViewPr>
  <p:slideViewPr>
    <p:cSldViewPr snapToGrid="0" showGuides="1">
      <p:cViewPr varScale="1">
        <p:scale>
          <a:sx n="89" d="100"/>
          <a:sy n="89" d="100"/>
        </p:scale>
        <p:origin x="68" y="292"/>
      </p:cViewPr>
      <p:guideLst>
        <p:guide orient="horz" pos="1577"/>
        <p:guide pos="3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52"/>
    </p:cViewPr>
  </p:sorterViewPr>
  <p:notesViewPr>
    <p:cSldViewPr snapToGrid="0">
      <p:cViewPr varScale="1">
        <p:scale>
          <a:sx n="65" d="100"/>
          <a:sy n="65" d="100"/>
        </p:scale>
        <p:origin x="2224" y="64"/>
      </p:cViewPr>
      <p:guideLst>
        <p:guide orient="horz" pos="3131"/>
        <p:guide pos="220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5.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3076288" cy="511492"/>
          </a:xfrm>
          <a:prstGeom prst="rect">
            <a:avLst/>
          </a:prstGeom>
        </p:spPr>
        <p:txBody>
          <a:bodyPr vert="horz" lIns="94768" tIns="47384" rIns="94768" bIns="47384"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4020743" y="1"/>
            <a:ext cx="3077423" cy="511492"/>
          </a:xfrm>
          <a:prstGeom prst="rect">
            <a:avLst/>
          </a:prstGeom>
        </p:spPr>
        <p:txBody>
          <a:bodyPr vert="horz" lIns="94768" tIns="47384" rIns="94768" bIns="47384" rtlCol="0"/>
          <a:lstStyle>
            <a:lvl1pPr algn="r">
              <a:defRPr sz="1200">
                <a:latin typeface="Arial" panose="020B0604020202020204" pitchFamily="34" charset="0"/>
                <a:ea typeface="宋体" panose="02010600030101010101" pitchFamily="2" charset="-122"/>
              </a:defRPr>
            </a:lvl1pPr>
          </a:lstStyle>
          <a:p>
            <a:pPr>
              <a:defRPr/>
            </a:pPr>
            <a:fld id="{F62FA965-377B-46B9-87FF-FD18FC7A2CC9}" type="datetimeFigureOut">
              <a:rPr lang="zh-CN" altLang="en-US"/>
            </a:fld>
            <a:endParaRPr lang="zh-CN" altLang="en-US"/>
          </a:p>
        </p:txBody>
      </p:sp>
      <p:sp>
        <p:nvSpPr>
          <p:cNvPr id="4" name="页脚占位符 3"/>
          <p:cNvSpPr>
            <a:spLocks noGrp="1"/>
          </p:cNvSpPr>
          <p:nvPr>
            <p:ph type="ftr" sz="quarter" idx="2"/>
          </p:nvPr>
        </p:nvSpPr>
        <p:spPr>
          <a:xfrm>
            <a:off x="2" y="9720733"/>
            <a:ext cx="3076288" cy="511492"/>
          </a:xfrm>
          <a:prstGeom prst="rect">
            <a:avLst/>
          </a:prstGeom>
        </p:spPr>
        <p:txBody>
          <a:bodyPr vert="horz" lIns="94768" tIns="47384" rIns="94768" bIns="47384"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4020743" y="9720733"/>
            <a:ext cx="3077423" cy="511492"/>
          </a:xfrm>
          <a:prstGeom prst="rect">
            <a:avLst/>
          </a:prstGeom>
        </p:spPr>
        <p:txBody>
          <a:bodyPr vert="horz" lIns="94768" tIns="47384" rIns="94768" bIns="47384" rtlCol="0" anchor="b"/>
          <a:lstStyle>
            <a:lvl1pPr algn="r">
              <a:defRPr sz="1200">
                <a:latin typeface="Arial" panose="020B0604020202020204" pitchFamily="34" charset="0"/>
                <a:ea typeface="宋体" panose="02010600030101010101" pitchFamily="2" charset="-122"/>
              </a:defRPr>
            </a:lvl1pPr>
          </a:lstStyle>
          <a:p>
            <a:pPr>
              <a:defRPr/>
            </a:pPr>
            <a:fld id="{6E138B0B-103B-4DFD-869F-C152A526770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3076288" cy="511492"/>
          </a:xfrm>
          <a:prstGeom prst="rect">
            <a:avLst/>
          </a:prstGeom>
        </p:spPr>
        <p:txBody>
          <a:bodyPr vert="horz" lIns="94768" tIns="47384" rIns="94768" bIns="47384"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4020743" y="1"/>
            <a:ext cx="3077423" cy="511492"/>
          </a:xfrm>
          <a:prstGeom prst="rect">
            <a:avLst/>
          </a:prstGeom>
        </p:spPr>
        <p:txBody>
          <a:bodyPr vert="horz" lIns="94768" tIns="47384" rIns="94768" bIns="47384" rtlCol="0"/>
          <a:lstStyle>
            <a:lvl1pPr algn="r" fontAlgn="auto">
              <a:spcBef>
                <a:spcPts val="0"/>
              </a:spcBef>
              <a:spcAft>
                <a:spcPts val="0"/>
              </a:spcAft>
              <a:defRPr sz="1200">
                <a:latin typeface="+mn-lt"/>
                <a:ea typeface="+mn-ea"/>
              </a:defRPr>
            </a:lvl1pPr>
          </a:lstStyle>
          <a:p>
            <a:pPr>
              <a:defRPr/>
            </a:pPr>
            <a:fld id="{2BF6CEE0-ECD6-4E96-9E29-76764558F7E2}" type="datetimeFigureOut">
              <a:rPr lang="zh-CN" altLang="en-US"/>
            </a:fld>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768" tIns="47384" rIns="94768" bIns="47384" rtlCol="0" anchor="ctr"/>
          <a:lstStyle/>
          <a:p>
            <a:pPr lvl="0"/>
            <a:endParaRPr lang="zh-CN" altLang="en-US" noProof="0"/>
          </a:p>
        </p:txBody>
      </p:sp>
      <p:sp>
        <p:nvSpPr>
          <p:cNvPr id="5" name="备注占位符 4"/>
          <p:cNvSpPr>
            <a:spLocks noGrp="1"/>
          </p:cNvSpPr>
          <p:nvPr>
            <p:ph type="body" sz="quarter" idx="3"/>
          </p:nvPr>
        </p:nvSpPr>
        <p:spPr>
          <a:xfrm>
            <a:off x="709476" y="4861561"/>
            <a:ext cx="5680349" cy="4605816"/>
          </a:xfrm>
          <a:prstGeom prst="rect">
            <a:avLst/>
          </a:prstGeom>
        </p:spPr>
        <p:txBody>
          <a:bodyPr vert="horz" lIns="94768" tIns="47384" rIns="94768" bIns="47384"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2" y="9720733"/>
            <a:ext cx="3076288" cy="511492"/>
          </a:xfrm>
          <a:prstGeom prst="rect">
            <a:avLst/>
          </a:prstGeom>
        </p:spPr>
        <p:txBody>
          <a:bodyPr vert="horz" lIns="94768" tIns="47384" rIns="94768" bIns="47384"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0743" y="9720733"/>
            <a:ext cx="3077423" cy="511492"/>
          </a:xfrm>
          <a:prstGeom prst="rect">
            <a:avLst/>
          </a:prstGeom>
        </p:spPr>
        <p:txBody>
          <a:bodyPr vert="horz" lIns="94768" tIns="47384" rIns="94768" bIns="47384" rtlCol="0" anchor="b"/>
          <a:lstStyle>
            <a:lvl1pPr algn="r" fontAlgn="auto">
              <a:spcBef>
                <a:spcPts val="0"/>
              </a:spcBef>
              <a:spcAft>
                <a:spcPts val="0"/>
              </a:spcAft>
              <a:defRPr sz="1200">
                <a:latin typeface="+mn-lt"/>
                <a:ea typeface="+mn-ea"/>
              </a:defRPr>
            </a:lvl1pPr>
          </a:lstStyle>
          <a:p>
            <a:pPr>
              <a:defRPr/>
            </a:pPr>
            <a:fld id="{980EB660-39DC-427B-B1E7-2FF5617C95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139700" y="768350"/>
            <a:ext cx="6819900" cy="3836988"/>
          </a:xfrm>
          <a:noFill/>
          <a:ln>
            <a:solidFill>
              <a:srgbClr val="000000"/>
            </a:solidFill>
            <a:miter lim="800000"/>
          </a:ln>
        </p:spPr>
      </p:sp>
      <p:sp>
        <p:nvSpPr>
          <p:cNvPr id="184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482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ECE956F-7F5F-4EB6-90F1-4C003CC86B2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红-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446520"/>
          </a:xfrm>
          <a:prstGeom prst="rect">
            <a:avLst/>
          </a:prstGeom>
        </p:spPr>
      </p:pic>
      <p:grpSp>
        <p:nvGrpSpPr>
          <p:cNvPr id="9" name="组合 8"/>
          <p:cNvGrpSpPr/>
          <p:nvPr userDrawn="1"/>
        </p:nvGrpSpPr>
        <p:grpSpPr>
          <a:xfrm>
            <a:off x="-1464161" y="3267942"/>
            <a:ext cx="6005349" cy="4502392"/>
            <a:chOff x="2036763" y="-752475"/>
            <a:chExt cx="4411662" cy="4410075"/>
          </a:xfrm>
          <a:solidFill>
            <a:srgbClr val="FFC000">
              <a:alpha val="15000"/>
            </a:srgbClr>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红-内页版式1">
    <p:spTree>
      <p:nvGrpSpPr>
        <p:cNvPr id="1" name=""/>
        <p:cNvGrpSpPr/>
        <p:nvPr/>
      </p:nvGrpSpPr>
      <p:grpSpPr>
        <a:xfrm>
          <a:off x="0" y="0"/>
          <a:ext cx="0" cy="0"/>
          <a:chOff x="0" y="0"/>
          <a:chExt cx="0" cy="0"/>
        </a:xfrm>
      </p:grpSpPr>
      <p:sp>
        <p:nvSpPr>
          <p:cNvPr id="7" name="矩形 6"/>
          <p:cNvSpPr/>
          <p:nvPr userDrawn="1"/>
        </p:nvSpPr>
        <p:spPr>
          <a:xfrm flipV="1">
            <a:off x="1"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1"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7" name="组合 16"/>
          <p:cNvGrpSpPr/>
          <p:nvPr userDrawn="1"/>
        </p:nvGrpSpPr>
        <p:grpSpPr>
          <a:xfrm>
            <a:off x="11052960" y="161886"/>
            <a:ext cx="748897" cy="561471"/>
            <a:chOff x="2036763" y="-752475"/>
            <a:chExt cx="4411662" cy="4410075"/>
          </a:xfrm>
          <a:solidFill>
            <a:srgbClr val="C00000"/>
          </a:solidFill>
        </p:grpSpPr>
        <p:sp>
          <p:nvSpPr>
            <p:cNvPr id="1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红-内页版式1">
    <p:spTree>
      <p:nvGrpSpPr>
        <p:cNvPr id="1" name=""/>
        <p:cNvGrpSpPr/>
        <p:nvPr/>
      </p:nvGrpSpPr>
      <p:grpSpPr>
        <a:xfrm>
          <a:off x="0" y="0"/>
          <a:ext cx="0" cy="0"/>
          <a:chOff x="0" y="0"/>
          <a:chExt cx="0" cy="0"/>
        </a:xfrm>
      </p:grpSpPr>
      <p:sp>
        <p:nvSpPr>
          <p:cNvPr id="7" name="矩形 6"/>
          <p:cNvSpPr/>
          <p:nvPr userDrawn="1"/>
        </p:nvSpPr>
        <p:spPr>
          <a:xfrm flipV="1">
            <a:off x="1"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1"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7" name="组合 16"/>
          <p:cNvGrpSpPr/>
          <p:nvPr userDrawn="1"/>
        </p:nvGrpSpPr>
        <p:grpSpPr>
          <a:xfrm>
            <a:off x="11052960" y="161886"/>
            <a:ext cx="748897" cy="561471"/>
            <a:chOff x="2036763" y="-752475"/>
            <a:chExt cx="4411662" cy="4410075"/>
          </a:xfrm>
          <a:solidFill>
            <a:srgbClr val="C00000"/>
          </a:solidFill>
        </p:grpSpPr>
        <p:sp>
          <p:nvSpPr>
            <p:cNvPr id="1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4" name="组合 13"/>
          <p:cNvGrpSpPr/>
          <p:nvPr userDrawn="1"/>
        </p:nvGrpSpPr>
        <p:grpSpPr>
          <a:xfrm>
            <a:off x="11052960" y="161886"/>
            <a:ext cx="748897" cy="561471"/>
            <a:chOff x="2036763" y="-752475"/>
            <a:chExt cx="4411662" cy="4410075"/>
          </a:xfrm>
          <a:solidFill>
            <a:srgbClr val="C00000"/>
          </a:solidFill>
        </p:grpSpPr>
        <p:sp>
          <p:nvSpPr>
            <p:cNvPr id="15"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_红-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 y="0"/>
            <a:ext cx="12815475" cy="6858000"/>
          </a:xfrm>
          <a:prstGeom prst="rect">
            <a:avLst/>
          </a:prstGeom>
        </p:spPr>
      </p:pic>
      <p:grpSp>
        <p:nvGrpSpPr>
          <p:cNvPr id="29" name="组合 28"/>
          <p:cNvGrpSpPr/>
          <p:nvPr userDrawn="1"/>
        </p:nvGrpSpPr>
        <p:grpSpPr>
          <a:xfrm>
            <a:off x="-312712" y="2636912"/>
            <a:ext cx="4504012" cy="4502392"/>
            <a:chOff x="2036763" y="-752475"/>
            <a:chExt cx="4411662" cy="4410075"/>
          </a:xfrm>
          <a:solidFill>
            <a:srgbClr val="FFC000">
              <a:alpha val="15000"/>
            </a:srgbClr>
          </a:solidFill>
        </p:grpSpPr>
        <p:sp>
          <p:nvSpPr>
            <p:cNvPr id="23"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_红-内页版式1">
    <p:spTree>
      <p:nvGrpSpPr>
        <p:cNvPr id="1" name=""/>
        <p:cNvGrpSpPr/>
        <p:nvPr/>
      </p:nvGrpSpPr>
      <p:grpSpPr>
        <a:xfrm>
          <a:off x="0" y="0"/>
          <a:ext cx="0" cy="0"/>
          <a:chOff x="0" y="0"/>
          <a:chExt cx="0" cy="0"/>
        </a:xfrm>
      </p:grpSpPr>
      <p:sp>
        <p:nvSpPr>
          <p:cNvPr id="7" name="矩形 6"/>
          <p:cNvSpPr/>
          <p:nvPr userDrawn="1"/>
        </p:nvSpPr>
        <p:spPr>
          <a:xfrm flipV="1">
            <a:off x="0"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1337721" y="161886"/>
            <a:ext cx="561673" cy="561471"/>
            <a:chOff x="2036763" y="-752475"/>
            <a:chExt cx="4411662" cy="4410075"/>
          </a:xfrm>
          <a:solidFill>
            <a:srgbClr val="C00000"/>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3_红-内页版式1">
    <p:spTree>
      <p:nvGrpSpPr>
        <p:cNvPr id="1" name=""/>
        <p:cNvGrpSpPr/>
        <p:nvPr/>
      </p:nvGrpSpPr>
      <p:grpSpPr>
        <a:xfrm>
          <a:off x="0" y="0"/>
          <a:ext cx="0" cy="0"/>
          <a:chOff x="0" y="0"/>
          <a:chExt cx="0" cy="0"/>
        </a:xfrm>
      </p:grpSpPr>
      <p:sp>
        <p:nvSpPr>
          <p:cNvPr id="7" name="矩形 6"/>
          <p:cNvSpPr/>
          <p:nvPr userDrawn="1"/>
        </p:nvSpPr>
        <p:spPr>
          <a:xfrm rot="10800000" flipV="1">
            <a:off x="-1" y="822712"/>
            <a:ext cx="12191347" cy="6035288"/>
          </a:xfrm>
          <a:prstGeom prst="rect">
            <a:avLst/>
          </a:prstGeom>
          <a:blipFill>
            <a:blip r:embed="rId2"/>
            <a:stretch>
              <a:fillRect t="-17407" b="-17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1337721" y="161886"/>
            <a:ext cx="561673" cy="561471"/>
            <a:chOff x="2036763" y="-752475"/>
            <a:chExt cx="4411662" cy="4410075"/>
          </a:xfrm>
          <a:solidFill>
            <a:srgbClr val="C00000"/>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矩形 15"/>
          <p:cNvSpPr/>
          <p:nvPr userDrawn="1"/>
        </p:nvSpPr>
        <p:spPr>
          <a:xfrm flipV="1">
            <a:off x="0" y="822712"/>
            <a:ext cx="12191347" cy="6035288"/>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红-内页版式2">
    <p:spTree>
      <p:nvGrpSpPr>
        <p:cNvPr id="1" name=""/>
        <p:cNvGrpSpPr/>
        <p:nvPr/>
      </p:nvGrpSpPr>
      <p:grpSpPr>
        <a:xfrm>
          <a:off x="0" y="0"/>
          <a:ext cx="0" cy="0"/>
          <a:chOff x="0" y="0"/>
          <a:chExt cx="0" cy="0"/>
        </a:xfrm>
      </p:grpSpPr>
      <p:sp>
        <p:nvSpPr>
          <p:cNvPr id="6" name="矩形 5"/>
          <p:cNvSpPr/>
          <p:nvPr userDrawn="1"/>
        </p:nvSpPr>
        <p:spPr>
          <a:xfrm>
            <a:off x="0" y="2"/>
            <a:ext cx="12192000" cy="809625"/>
          </a:xfrm>
          <a:prstGeom prst="rect">
            <a:avLst/>
          </a:prstGeom>
          <a:gradFill flip="none" rotWithShape="1">
            <a:gsLst>
              <a:gs pos="0">
                <a:srgbClr val="C00000">
                  <a:lumMod val="48000"/>
                </a:srgbClr>
              </a:gs>
              <a:gs pos="100000">
                <a:srgbClr val="BD2B03"/>
              </a:gs>
              <a:gs pos="51000">
                <a:srgbClr val="C0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0" y="762203"/>
            <a:ext cx="10439400" cy="0"/>
          </a:xfrm>
          <a:prstGeom prst="line">
            <a:avLst/>
          </a:prstGeom>
          <a:ln>
            <a:gradFill flip="none" rotWithShape="1">
              <a:gsLst>
                <a:gs pos="7600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25" name="组合 24"/>
          <p:cNvGrpSpPr/>
          <p:nvPr userDrawn="1"/>
        </p:nvGrpSpPr>
        <p:grpSpPr>
          <a:xfrm>
            <a:off x="11337721" y="161886"/>
            <a:ext cx="561673" cy="561471"/>
            <a:chOff x="2036763" y="-752475"/>
            <a:chExt cx="4411662" cy="4410075"/>
          </a:xfrm>
          <a:solidFill>
            <a:schemeClr val="bg1"/>
          </a:solidFill>
        </p:grpSpPr>
        <p:sp>
          <p:nvSpPr>
            <p:cNvPr id="26"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7" name="组合 6"/>
          <p:cNvGrpSpPr/>
          <p:nvPr userDrawn="1"/>
        </p:nvGrpSpPr>
        <p:grpSpPr>
          <a:xfrm>
            <a:off x="11337721" y="161886"/>
            <a:ext cx="561673" cy="561471"/>
            <a:chOff x="2036763" y="-752475"/>
            <a:chExt cx="4411662" cy="4410075"/>
          </a:xfrm>
          <a:solidFill>
            <a:srgbClr val="C00000"/>
          </a:solidFill>
        </p:grpSpPr>
        <p:sp>
          <p:nvSpPr>
            <p:cNvPr id="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4" name="组合 13"/>
          <p:cNvGrpSpPr/>
          <p:nvPr userDrawn="1"/>
        </p:nvGrpSpPr>
        <p:grpSpPr>
          <a:xfrm>
            <a:off x="11052960" y="161886"/>
            <a:ext cx="748897" cy="561471"/>
            <a:chOff x="2036763" y="-752475"/>
            <a:chExt cx="4411662" cy="4410075"/>
          </a:xfrm>
          <a:solidFill>
            <a:srgbClr val="C00000"/>
          </a:solidFill>
        </p:grpSpPr>
        <p:sp>
          <p:nvSpPr>
            <p:cNvPr id="15"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9C2E3-AFCA-478E-965B-BCB6B2C94CEA}" type="datetimeFigureOut">
              <a:rPr lang="zh-CN" altLang="en-US" smtClean="0"/>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56E37-25F9-48DB-B4D8-5875A04DC0B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tags" Target="../tags/tag5.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tags" Target="../tags/tag6.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tags" Target="../tags/tag7.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32.png"/><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5.xml"/><Relationship Id="rId2" Type="http://schemas.openxmlformats.org/officeDocument/2006/relationships/tags" Target="../tags/tag1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标题 5"/>
          <p:cNvSpPr>
            <a:spLocks noGrp="1"/>
          </p:cNvSpPr>
          <p:nvPr>
            <p:ph type="ctrTitle" idx="4294967295"/>
          </p:nvPr>
        </p:nvSpPr>
        <p:spPr>
          <a:xfrm>
            <a:off x="342900" y="2258963"/>
            <a:ext cx="11506200" cy="913907"/>
          </a:xfrm>
        </p:spPr>
        <p:txBody>
          <a:bodyPr vert="horz" lIns="91440" tIns="45720" rIns="91440" bIns="45720" rtlCol="0" anchor="ctr" anchorCtr="0">
            <a:noAutofit/>
          </a:bodyPr>
          <a:lstStyle/>
          <a:p>
            <a:pPr algn="ctr">
              <a:lnSpc>
                <a:spcPct val="150000"/>
              </a:lnSpc>
            </a:pPr>
            <a:r>
              <a:rPr lang="zh-CN" altLang="en-US" sz="5400" b="1" dirty="0">
                <a:solidFill>
                  <a:schemeClr val="bg1"/>
                </a:solidFill>
                <a:latin typeface="微软雅黑" panose="020B0503020204020204" pitchFamily="34" charset="-122"/>
                <a:ea typeface="微软雅黑" panose="020B0503020204020204" pitchFamily="34" charset="-122"/>
                <a:sym typeface="+mn-lt"/>
              </a:rPr>
              <a:t>资金收支预算管理系统</a:t>
            </a:r>
            <a:br>
              <a:rPr lang="en-US" altLang="zh-CN" sz="5400" b="1" dirty="0">
                <a:solidFill>
                  <a:schemeClr val="bg1"/>
                </a:solidFill>
                <a:latin typeface="微软雅黑" panose="020B0503020204020204" pitchFamily="34" charset="-122"/>
                <a:ea typeface="微软雅黑" panose="020B0503020204020204" pitchFamily="34" charset="-122"/>
                <a:sym typeface="+mn-lt"/>
              </a:rPr>
            </a:br>
            <a:r>
              <a:rPr lang="zh-CN" altLang="en-US" sz="5400" b="1" dirty="0">
                <a:solidFill>
                  <a:schemeClr val="bg1"/>
                </a:solidFill>
                <a:latin typeface="微软雅黑" panose="020B0503020204020204" pitchFamily="34" charset="-122"/>
                <a:ea typeface="微软雅黑" panose="020B0503020204020204" pitchFamily="34" charset="-122"/>
                <a:sym typeface="+mn-lt"/>
              </a:rPr>
              <a:t>操作培训</a:t>
            </a:r>
            <a:endParaRPr lang="zh-CN" sz="5400" b="1" dirty="0">
              <a:solidFill>
                <a:schemeClr val="bg1"/>
              </a:solidFill>
              <a:latin typeface="微软雅黑" panose="020B0503020204020204" pitchFamily="34" charset="-122"/>
              <a:ea typeface="微软雅黑" panose="020B0503020204020204" pitchFamily="34" charset="-122"/>
              <a:sym typeface="+mn-lt"/>
            </a:endParaRPr>
          </a:p>
        </p:txBody>
      </p:sp>
      <p:sp>
        <p:nvSpPr>
          <p:cNvPr id="7" name="副标题 6"/>
          <p:cNvSpPr>
            <a:spLocks noGrp="1"/>
          </p:cNvSpPr>
          <p:nvPr>
            <p:ph type="subTitle" idx="4294967295"/>
          </p:nvPr>
        </p:nvSpPr>
        <p:spPr>
          <a:xfrm>
            <a:off x="1523999" y="5340191"/>
            <a:ext cx="9144000" cy="662151"/>
          </a:xfrm>
        </p:spPr>
        <p:txBody>
          <a:bodyPr vert="horz" lIns="91440" tIns="45720" rIns="91440" bIns="45720" rtlCol="0" anchor="ctr" anchorCtr="0">
            <a:noAutofit/>
          </a:bodyPr>
          <a:lstStyle/>
          <a:p>
            <a:pPr marL="0" indent="0" algn="ctr">
              <a:lnSpc>
                <a:spcPts val="3860"/>
              </a:lnSpc>
              <a:buNone/>
            </a:pPr>
            <a:r>
              <a:rPr lang="en-US" altLang="zh-CN" sz="2000" dirty="0">
                <a:solidFill>
                  <a:schemeClr val="bg1"/>
                </a:solidFill>
                <a:latin typeface="微软雅黑" panose="020B0503020204020204" pitchFamily="34" charset="-122"/>
                <a:ea typeface="微软雅黑" panose="020B0503020204020204" pitchFamily="34" charset="-122"/>
                <a:sym typeface="+mn-lt"/>
              </a:rPr>
              <a:t>2025</a:t>
            </a:r>
            <a:r>
              <a:rPr lang="zh-CN" altLang="en-US" sz="2000" dirty="0">
                <a:solidFill>
                  <a:schemeClr val="bg1"/>
                </a:solidFill>
                <a:latin typeface="微软雅黑" panose="020B0503020204020204" pitchFamily="34" charset="-122"/>
                <a:ea typeface="微软雅黑" panose="020B0503020204020204" pitchFamily="34" charset="-122"/>
                <a:sym typeface="+mn-lt"/>
              </a:rPr>
              <a:t>年</a:t>
            </a:r>
            <a:r>
              <a:rPr lang="en-US" altLang="zh-CN" sz="2000" dirty="0">
                <a:solidFill>
                  <a:schemeClr val="bg1"/>
                </a:solidFill>
                <a:latin typeface="微软雅黑" panose="020B0503020204020204" pitchFamily="34" charset="-122"/>
                <a:ea typeface="微软雅黑" panose="020B0503020204020204" pitchFamily="34" charset="-122"/>
                <a:sym typeface="+mn-lt"/>
              </a:rPr>
              <a:t>06</a:t>
            </a:r>
            <a:r>
              <a:rPr lang="zh-CN" altLang="en-US" sz="2000" dirty="0">
                <a:solidFill>
                  <a:schemeClr val="bg1"/>
                </a:solidFill>
                <a:latin typeface="微软雅黑" panose="020B0503020204020204" pitchFamily="34" charset="-122"/>
                <a:ea typeface="微软雅黑" panose="020B0503020204020204" pitchFamily="34" charset="-122"/>
                <a:sym typeface="+mn-lt"/>
              </a:rPr>
              <a:t>月</a:t>
            </a:r>
            <a:endParaRPr lang="zh-CN" altLang="en-US" sz="2000" dirty="0">
              <a:solidFill>
                <a:schemeClr val="bg1"/>
              </a:solidFill>
              <a:latin typeface="微软雅黑" panose="020B0503020204020204" pitchFamily="34" charset="-122"/>
              <a:ea typeface="微软雅黑" panose="020B0503020204020204" pitchFamily="34" charset="-122"/>
              <a:sym typeface="+mn-lt"/>
            </a:endParaRPr>
          </a:p>
        </p:txBody>
      </p:sp>
      <p:grpSp>
        <p:nvGrpSpPr>
          <p:cNvPr id="12" name="组合 11"/>
          <p:cNvGrpSpPr/>
          <p:nvPr/>
        </p:nvGrpSpPr>
        <p:grpSpPr>
          <a:xfrm>
            <a:off x="-1764704" y="620688"/>
            <a:ext cx="1296144" cy="1800200"/>
            <a:chOff x="-1764704" y="620688"/>
            <a:chExt cx="1296144" cy="1800200"/>
          </a:xfrm>
        </p:grpSpPr>
        <p:sp>
          <p:nvSpPr>
            <p:cNvPr id="8" name="矩形 7"/>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044624" y="1916832"/>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764704" y="1268760"/>
              <a:ext cx="576064" cy="504056"/>
            </a:xfrm>
            <a:prstGeom prst="rect">
              <a:avLst/>
            </a:prstGeom>
            <a:solidFill>
              <a:srgbClr val="CB2D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矩形 1"/>
          <p:cNvSpPr/>
          <p:nvPr/>
        </p:nvSpPr>
        <p:spPr>
          <a:xfrm>
            <a:off x="4928235" y="4551045"/>
            <a:ext cx="2336165" cy="552450"/>
          </a:xfrm>
          <a:prstGeom prst="rect">
            <a:avLst/>
          </a:prstGeom>
        </p:spPr>
        <p:txBody>
          <a:bodyPr vert="horz" lIns="91440" tIns="45720" rIns="91440" bIns="45720" rtlCol="0" anchor="ctr" anchorCtr="0">
            <a:noAutofit/>
          </a:bodyPr>
          <a:lstStyle/>
          <a:p>
            <a:pPr algn="ctr">
              <a:lnSpc>
                <a:spcPts val="3860"/>
              </a:lnSpc>
              <a:spcBef>
                <a:spcPts val="100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sym typeface="+mn-lt"/>
              </a:rPr>
              <a:t>航空工业财务</a:t>
            </a:r>
            <a:endParaRPr lang="zh-CN" altLang="en-US" sz="2400" dirty="0">
              <a:solidFill>
                <a:schemeClr val="bg1"/>
              </a:solidFill>
              <a:latin typeface="微软雅黑" panose="020B0503020204020204" pitchFamily="34" charset="-122"/>
              <a:ea typeface="微软雅黑" panose="020B0503020204020204" pitchFamily="34" charset="-122"/>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zh-CN" sz="2000" dirty="0">
                <a:cs typeface="+mn-ea"/>
                <a:sym typeface="+mn-lt"/>
              </a:rPr>
              <a:t>二</a:t>
            </a:r>
            <a:endParaRPr lang="zh-CN"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个性化设置</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在总部设置完机构的基础上，各企业进行个性化设置资金预算相关的要素，维护是否预算管理、预算体系、</a:t>
            </a:r>
            <a:r>
              <a:rPr lang="zh-CN" altLang="en-US" sz="2400" dirty="0">
                <a:solidFill>
                  <a:schemeClr val="accent2"/>
                </a:solidFill>
              </a:rPr>
              <a:t>预算上级汇总单位</a:t>
            </a:r>
            <a:r>
              <a:rPr lang="zh-CN" altLang="en-US" sz="2400" dirty="0"/>
              <a:t>、预算控制等信息。</a:t>
            </a:r>
            <a:endParaRPr lang="zh-CN" altLang="en-US" sz="2400" dirty="0"/>
          </a:p>
        </p:txBody>
      </p:sp>
      <p:sp>
        <p:nvSpPr>
          <p:cNvPr id="100" name="文本框 99"/>
          <p:cNvSpPr txBox="1"/>
          <p:nvPr/>
        </p:nvSpPr>
        <p:spPr>
          <a:xfrm>
            <a:off x="7577455" y="2861945"/>
            <a:ext cx="4176395"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solidFill>
                  <a:srgbClr val="FF0000"/>
                </a:solidFill>
                <a:latin typeface="微软雅黑" panose="020B0503020204020204" pitchFamily="34" charset="-122"/>
                <a:ea typeface="微软雅黑" panose="020B0503020204020204" pitchFamily="34" charset="-122"/>
                <a:cs typeface="+mn-ea"/>
              </a:rPr>
              <a:t>预算管理，选择</a:t>
            </a:r>
            <a:r>
              <a:rPr lang="en-US" altLang="zh-CN" sz="2000" b="0" dirty="0">
                <a:solidFill>
                  <a:srgbClr val="FF0000"/>
                </a:solidFill>
                <a:latin typeface="微软雅黑" panose="020B0503020204020204" pitchFamily="34" charset="-122"/>
                <a:ea typeface="微软雅黑" panose="020B0503020204020204" pitchFamily="34" charset="-122"/>
                <a:cs typeface="+mn-ea"/>
              </a:rPr>
              <a:t>“</a:t>
            </a:r>
            <a:r>
              <a:rPr lang="zh-CN" altLang="en-US" sz="2000" b="0" dirty="0">
                <a:solidFill>
                  <a:srgbClr val="FF0000"/>
                </a:solidFill>
                <a:latin typeface="微软雅黑" panose="020B0503020204020204" pitchFamily="34" charset="-122"/>
                <a:ea typeface="微软雅黑" panose="020B0503020204020204" pitchFamily="34" charset="-122"/>
                <a:cs typeface="+mn-ea"/>
              </a:rPr>
              <a:t>是</a:t>
            </a:r>
            <a:r>
              <a:rPr lang="en-US" altLang="zh-CN" sz="2000" b="0" dirty="0">
                <a:solidFill>
                  <a:srgbClr val="FF0000"/>
                </a:solidFill>
                <a:latin typeface="微软雅黑" panose="020B0503020204020204" pitchFamily="34" charset="-122"/>
                <a:ea typeface="微软雅黑" panose="020B0503020204020204" pitchFamily="34" charset="-122"/>
                <a:cs typeface="+mn-ea"/>
              </a:rPr>
              <a:t>”</a:t>
            </a:r>
            <a:endParaRPr lang="en-US" altLang="zh-CN" sz="2000" b="0" dirty="0">
              <a:solidFill>
                <a:srgbClr val="FF0000"/>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预算控制，选择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是</a:t>
            </a:r>
            <a:r>
              <a:rPr lang="en-US" altLang="zh-CN" sz="2000" b="0" dirty="0">
                <a:latin typeface="微软雅黑" panose="020B0503020204020204" pitchFamily="34" charset="-122"/>
                <a:ea typeface="微软雅黑" panose="020B0503020204020204" pitchFamily="34" charset="-122"/>
                <a:cs typeface="+mn-ea"/>
              </a:rPr>
              <a:t>”</a:t>
            </a:r>
            <a:endParaRPr lang="en-US" alt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预算体系，选择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航空工业预算体系</a:t>
            </a:r>
            <a:r>
              <a:rPr lang="en-US" altLang="zh-CN" sz="2000" b="0" dirty="0">
                <a:latin typeface="微软雅黑" panose="020B0503020204020204" pitchFamily="34" charset="-122"/>
                <a:ea typeface="微软雅黑" panose="020B0503020204020204" pitchFamily="34" charset="-122"/>
                <a:cs typeface="+mn-ea"/>
              </a:rPr>
              <a:t>“</a:t>
            </a:r>
            <a:endParaRPr lang="en-US" alt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月度计划编制额度控制方式，选择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按单位控制</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按部门控制</a:t>
            </a:r>
            <a:r>
              <a:rPr lang="en-US" altLang="zh-CN" sz="2000" b="0" dirty="0">
                <a:latin typeface="微软雅黑" panose="020B0503020204020204" pitchFamily="34" charset="-122"/>
                <a:ea typeface="微软雅黑" panose="020B0503020204020204" pitchFamily="34" charset="-122"/>
                <a:cs typeface="+mn-ea"/>
              </a:rPr>
              <a:t>”</a:t>
            </a:r>
            <a:endParaRPr lang="en-US" alt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是否需要单位汇总，选择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是</a:t>
            </a:r>
            <a:r>
              <a:rPr lang="en-US" altLang="zh-CN" sz="2000" b="0" dirty="0">
                <a:latin typeface="微软雅黑" panose="020B0503020204020204" pitchFamily="34" charset="-122"/>
                <a:ea typeface="微软雅黑" panose="020B0503020204020204" pitchFamily="34" charset="-122"/>
                <a:cs typeface="+mn-ea"/>
              </a:rPr>
              <a:t>”</a:t>
            </a:r>
            <a:endParaRPr lang="en-US" altLang="zh-CN"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08940" y="2992755"/>
            <a:ext cx="7203440" cy="35947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zh-CN" sz="2000" dirty="0">
                <a:cs typeface="+mn-ea"/>
                <a:sym typeface="+mn-lt"/>
              </a:rPr>
              <a:t>二</a:t>
            </a:r>
            <a:endParaRPr lang="zh-CN"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子模板设置</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总部设置预算总模板后，各分子公司根据各自预算管理需要可自行设置自己的子模板。</a:t>
            </a:r>
            <a:endParaRPr lang="zh-CN" altLang="en-US" sz="2400" dirty="0"/>
          </a:p>
        </p:txBody>
      </p:sp>
      <p:sp>
        <p:nvSpPr>
          <p:cNvPr id="100" name="文本框 99"/>
          <p:cNvSpPr txBox="1"/>
          <p:nvPr/>
        </p:nvSpPr>
        <p:spPr>
          <a:xfrm>
            <a:off x="7435850" y="3331210"/>
            <a:ext cx="4176395"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设置子模版以总模版为基础进行细化，只能增加下级</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本单位在预算汇总时使用自己的子模板，逐级汇总上报到集团时，使用总模板</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custDataLst>
              <p:tags r:id="rId1"/>
            </p:custDataLst>
          </p:nvPr>
        </p:nvPicPr>
        <p:blipFill>
          <a:blip r:embed="rId2"/>
          <a:stretch>
            <a:fillRect/>
          </a:stretch>
        </p:blipFill>
        <p:spPr>
          <a:xfrm>
            <a:off x="497205" y="2997835"/>
            <a:ext cx="6938645" cy="33470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预算项目分配（</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将子模版中预算项目进行分配（</a:t>
            </a:r>
            <a:r>
              <a:rPr lang="zh-CN" altLang="en-US" sz="2400" dirty="0">
                <a:solidFill>
                  <a:srgbClr val="FF0000"/>
                </a:solidFill>
              </a:rPr>
              <a:t>选用</a:t>
            </a:r>
            <a:r>
              <a:rPr lang="zh-CN" altLang="en-US" sz="2400" dirty="0"/>
              <a:t>）到业务部门，支持不同的业务部门编制的预算项目可以不同。</a:t>
            </a:r>
            <a:r>
              <a:rPr lang="zh-CN" altLang="en-US" sz="2400" dirty="0">
                <a:solidFill>
                  <a:srgbClr val="FF0000"/>
                </a:solidFill>
              </a:rPr>
              <a:t>需要编制预算的部门均需设置。</a:t>
            </a:r>
            <a:endParaRPr lang="zh-CN" altLang="en-US" sz="2400" dirty="0">
              <a:solidFill>
                <a:srgbClr val="FF0000"/>
              </a:solidFill>
            </a:endParaRPr>
          </a:p>
        </p:txBody>
      </p:sp>
      <p:sp>
        <p:nvSpPr>
          <p:cNvPr id="100" name="文本框 99"/>
          <p:cNvSpPr txBox="1"/>
          <p:nvPr/>
        </p:nvSpPr>
        <p:spPr>
          <a:xfrm>
            <a:off x="7928610" y="3331210"/>
            <a:ext cx="3598545"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如果不设置子模板，按照集团的总模板进行分配</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支持年预算项目分配和月预算项目分配。</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custDataLst>
              <p:tags r:id="rId1"/>
            </p:custDataLst>
          </p:nvPr>
        </p:nvPicPr>
        <p:blipFill>
          <a:blip r:embed="rId2"/>
          <a:stretch>
            <a:fillRect/>
          </a:stretch>
        </p:blipFill>
        <p:spPr>
          <a:xfrm>
            <a:off x="743585" y="3065780"/>
            <a:ext cx="7021195" cy="31997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预算项目分配（</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9017000" y="2420620"/>
            <a:ext cx="2455545"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选择预算周期、业务部门</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将要分配的项目勾选到已选预算项目</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803275" y="2049780"/>
            <a:ext cx="7948930" cy="36290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最迟上报时间设置（</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总部设置各二级企业的最迟上报时间，各级企业在总部设置的最迟上报时间的基础上继续设置下级的最迟上报时间。</a:t>
            </a:r>
            <a:endParaRPr lang="zh-CN" altLang="en-US" sz="2400" dirty="0"/>
          </a:p>
        </p:txBody>
      </p:sp>
      <p:sp>
        <p:nvSpPr>
          <p:cNvPr id="100" name="文本框 99"/>
          <p:cNvSpPr txBox="1"/>
          <p:nvPr/>
        </p:nvSpPr>
        <p:spPr>
          <a:xfrm>
            <a:off x="7901305" y="3331210"/>
            <a:ext cx="3710940" cy="101473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按照年预算和各月计划分别设置</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custDataLst>
              <p:tags r:id="rId1"/>
            </p:custDataLst>
          </p:nvPr>
        </p:nvPicPr>
        <p:blipFill>
          <a:blip r:embed="rId2"/>
          <a:stretch>
            <a:fillRect/>
          </a:stretch>
        </p:blipFill>
        <p:spPr>
          <a:xfrm>
            <a:off x="743585" y="3113405"/>
            <a:ext cx="6819900" cy="3136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最迟上报时间设置（</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55308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dirty="0"/>
              <a:t>下级预算单位：如果为空则为该单位所有下级进行设置，如果选择一个下级则为该下级单独</a:t>
            </a:r>
            <a:r>
              <a:rPr lang="zh-CN" altLang="en-US" dirty="0"/>
              <a:t>设置。</a:t>
            </a:r>
            <a:endParaRPr lang="zh-CN" altLang="en-US" dirty="0"/>
          </a:p>
        </p:txBody>
      </p:sp>
      <p:pic>
        <p:nvPicPr>
          <p:cNvPr id="2" name="图片 1"/>
          <p:cNvPicPr>
            <a:picLocks noChangeAspect="1"/>
          </p:cNvPicPr>
          <p:nvPr/>
        </p:nvPicPr>
        <p:blipFill>
          <a:blip r:embed="rId1"/>
          <a:stretch>
            <a:fillRect/>
          </a:stretch>
        </p:blipFill>
        <p:spPr>
          <a:xfrm>
            <a:off x="1295400" y="2344420"/>
            <a:ext cx="8698230" cy="4453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3034189" y="177306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用户登录</a:t>
              </a:r>
              <a:endParaRPr lang="zh-CN" altLang="zh-CN" sz="2800" b="1" spc="600" dirty="0">
                <a:solidFill>
                  <a:srgbClr val="C00000"/>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034189" y="306888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no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基础设置</a:t>
              </a:r>
              <a:endParaRPr lang="zh-CN" altLang="zh-CN" sz="2800" b="1" spc="600" dirty="0">
                <a:solidFill>
                  <a:srgbClr val="C00000"/>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71654" y="447096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三</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rgbClr val="C00000"/>
                  </a:solidFill>
                  <a:latin typeface="+mn-lt"/>
                  <a:ea typeface="+mn-ea"/>
                  <a:cs typeface="+mn-ea"/>
                  <a:sym typeface="+mn-lt"/>
                </a:rPr>
                <a:t>预算管理</a:t>
              </a:r>
              <a:endParaRPr lang="zh-CN" altLang="zh-CN" sz="2800" b="1" spc="600" dirty="0">
                <a:solidFill>
                  <a:srgbClr val="C00000"/>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预算管理功能</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452310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olidFill>
                  <a:srgbClr val="FF0000"/>
                </a:solidFill>
              </a:rPr>
              <a:t>融资需求计划编制：</a:t>
            </a:r>
            <a:r>
              <a:rPr lang="zh-CN" altLang="en-US" sz="2400" dirty="0">
                <a:sym typeface="+mn-ea"/>
              </a:rPr>
              <a:t>财务部门编制</a:t>
            </a:r>
            <a:r>
              <a:rPr lang="zh-CN" altLang="en-US" sz="2400" dirty="0">
                <a:solidFill>
                  <a:srgbClr val="FF0000"/>
                </a:solidFill>
                <a:sym typeface="+mn-ea"/>
              </a:rPr>
              <a:t>未来两个月</a:t>
            </a:r>
            <a:r>
              <a:rPr lang="zh-CN" altLang="en-US" sz="2400" dirty="0">
                <a:sym typeface="+mn-ea"/>
              </a:rPr>
              <a:t>的融资需求计划（西飞、机载、国际</a:t>
            </a:r>
            <a:r>
              <a:rPr lang="zh-CN" altLang="en-US" sz="2400" dirty="0">
                <a:sym typeface="+mn-ea"/>
              </a:rPr>
              <a:t>试点）；</a:t>
            </a:r>
            <a:endParaRPr lang="zh-CN" altLang="en-US" sz="2400" dirty="0">
              <a:solidFill>
                <a:srgbClr val="FF0000"/>
              </a:solidFill>
            </a:endParaRPr>
          </a:p>
          <a:p>
            <a:r>
              <a:rPr lang="zh-CN" altLang="en-US" sz="2400" dirty="0">
                <a:solidFill>
                  <a:srgbClr val="FF0000"/>
                </a:solidFill>
              </a:rPr>
              <a:t>预算编制</a:t>
            </a:r>
            <a:r>
              <a:rPr lang="zh-CN" altLang="en-US" sz="2400" dirty="0"/>
              <a:t>：业务部门、</a:t>
            </a:r>
            <a:r>
              <a:rPr lang="zh-CN" altLang="en-US" sz="2400" dirty="0"/>
              <a:t>财务部门编制年预算</a:t>
            </a:r>
            <a:r>
              <a:rPr lang="en-US" altLang="zh-CN" sz="2400" dirty="0"/>
              <a:t>/</a:t>
            </a:r>
            <a:r>
              <a:rPr lang="zh-CN" altLang="en-US" sz="2400" dirty="0"/>
              <a:t>月计划；</a:t>
            </a:r>
            <a:endParaRPr lang="zh-CN" altLang="en-US" sz="2400" dirty="0"/>
          </a:p>
          <a:p>
            <a:r>
              <a:rPr lang="zh-CN" altLang="en-US" sz="2400" dirty="0">
                <a:solidFill>
                  <a:srgbClr val="FF0000"/>
                </a:solidFill>
              </a:rPr>
              <a:t>单位汇总</a:t>
            </a:r>
            <a:r>
              <a:rPr lang="zh-CN" altLang="en-US" sz="2400" dirty="0"/>
              <a:t>：财务部汇总本单位各部门预算（财务部编报整个公司预算，可以跳过单位</a:t>
            </a:r>
            <a:r>
              <a:rPr lang="zh-CN" altLang="en-US" sz="2400" dirty="0"/>
              <a:t>汇总）；</a:t>
            </a:r>
            <a:endParaRPr lang="zh-CN" altLang="en-US" sz="2400" dirty="0"/>
          </a:p>
          <a:p>
            <a:r>
              <a:rPr lang="zh-CN" altLang="en-US" sz="2400" dirty="0">
                <a:solidFill>
                  <a:srgbClr val="FF0000"/>
                </a:solidFill>
              </a:rPr>
              <a:t>逐级汇总</a:t>
            </a:r>
            <a:r>
              <a:rPr lang="zh-CN" altLang="en-US" sz="2400" dirty="0"/>
              <a:t>：财务部汇总单位本部和所属成员单位预算，末级单位（没有子公司）可不用</a:t>
            </a:r>
            <a:r>
              <a:rPr lang="zh-CN" altLang="en-US" sz="2400" dirty="0"/>
              <a:t>操作；</a:t>
            </a:r>
            <a:endParaRPr lang="zh-CN" altLang="en-US" sz="2400" dirty="0"/>
          </a:p>
          <a:p>
            <a:r>
              <a:rPr lang="zh-CN" altLang="en-US" sz="2400" dirty="0">
                <a:solidFill>
                  <a:srgbClr val="FF0000"/>
                </a:solidFill>
              </a:rPr>
              <a:t>预算调整</a:t>
            </a:r>
            <a:r>
              <a:rPr lang="zh-CN" altLang="en-US" sz="2400" dirty="0"/>
              <a:t>：超出预算时需要调整，</a:t>
            </a:r>
            <a:r>
              <a:rPr lang="zh-CN" altLang="en-US" sz="2400" dirty="0"/>
              <a:t>从各部门发起。</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编制年预算/月计划（</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预算编制单位各业务部门编制年度资金预算、月度资金计划，经部门审批后到财务经办岗进行</a:t>
            </a:r>
            <a:r>
              <a:rPr lang="zh-CN" altLang="en-US" sz="2400" dirty="0"/>
              <a:t>汇总。</a:t>
            </a:r>
            <a:endParaRPr lang="zh-CN" altLang="en-US" sz="2400" dirty="0"/>
          </a:p>
        </p:txBody>
      </p:sp>
      <p:sp>
        <p:nvSpPr>
          <p:cNvPr id="100" name="文本框 99"/>
          <p:cNvSpPr txBox="1"/>
          <p:nvPr/>
        </p:nvSpPr>
        <p:spPr>
          <a:xfrm>
            <a:off x="6730365" y="2787015"/>
            <a:ext cx="4811395" cy="332295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提报单位即为当前登录单位。如需操作本人权限范围内其他单位的业务，需在界面右上方切换业务单位。</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业务操作人需明确并填写预算单位、业务部门，预算年度、预算周期、周期区间，确认上级接收单位。</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月计划编制金额</a:t>
            </a:r>
            <a:r>
              <a:rPr lang="en-US" altLang="zh-CN" sz="2000" b="0" dirty="0">
                <a:latin typeface="微软雅黑" panose="020B0503020204020204" pitchFamily="34" charset="-122"/>
                <a:ea typeface="微软雅黑" panose="020B0503020204020204" pitchFamily="34" charset="-122"/>
                <a:cs typeface="+mn-ea"/>
              </a:rPr>
              <a:t>&lt;=</a:t>
            </a:r>
            <a:r>
              <a:rPr lang="zh-CN" altLang="zh-CN" sz="2000" b="0" dirty="0">
                <a:latin typeface="微软雅黑" panose="020B0503020204020204" pitchFamily="34" charset="-122"/>
                <a:ea typeface="微软雅黑" panose="020B0503020204020204" pitchFamily="34" charset="-122"/>
                <a:cs typeface="+mn-ea"/>
              </a:rPr>
              <a:t>年预算</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年执行数</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custDataLst>
              <p:tags r:id="rId1"/>
            </p:custDataLst>
          </p:nvPr>
        </p:nvPicPr>
        <p:blipFill>
          <a:blip r:embed="rId2"/>
          <a:stretch>
            <a:fillRect/>
          </a:stretch>
        </p:blipFill>
        <p:spPr>
          <a:xfrm>
            <a:off x="371475" y="2861945"/>
            <a:ext cx="6351905" cy="2919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650557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编制年预算/月计划（</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业务经办填报</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7154545" y="1731645"/>
            <a:ext cx="4688205" cy="424624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支持在系统中在线填报，只需填报最末级预算科目，上级预算科自动汇总</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支持通过</a:t>
            </a:r>
            <a:r>
              <a:rPr lang="en-US" altLang="zh-CN" sz="2000" b="0" dirty="0">
                <a:latin typeface="微软雅黑" panose="020B0503020204020204" pitchFamily="34" charset="-122"/>
                <a:ea typeface="微软雅黑" panose="020B0503020204020204" pitchFamily="34" charset="-122"/>
                <a:cs typeface="+mn-ea"/>
              </a:rPr>
              <a:t>CSV</a:t>
            </a:r>
            <a:r>
              <a:rPr lang="zh-CN" altLang="en-US" sz="2000" b="0" dirty="0">
                <a:latin typeface="微软雅黑" panose="020B0503020204020204" pitchFamily="34" charset="-122"/>
                <a:ea typeface="微软雅黑" panose="020B0503020204020204" pitchFamily="34" charset="-122"/>
                <a:cs typeface="+mn-ea"/>
              </a:rPr>
              <a:t>文件导出模板，在模板上编辑完后进行导入</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填报单位为元，可切换至万元、亿元进行核对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支持暂存和直接发起流程</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支持上传附件</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带</a:t>
            </a:r>
            <a:r>
              <a:rPr lang="en-US" altLang="zh-CN" sz="2000" b="0" dirty="0">
                <a:latin typeface="微软雅黑" panose="020B0503020204020204" pitchFamily="34" charset="-122"/>
                <a:ea typeface="微软雅黑" panose="020B0503020204020204" pitchFamily="34" charset="-122"/>
                <a:cs typeface="+mn-ea"/>
              </a:rPr>
              <a:t>“</a:t>
            </a:r>
            <a:r>
              <a:rPr lang="en-US" altLang="zh-CN" sz="2000" b="0" dirty="0">
                <a:solidFill>
                  <a:srgbClr val="FF0000"/>
                </a:solidFill>
                <a:latin typeface="微软雅黑" panose="020B0503020204020204" pitchFamily="34" charset="-122"/>
                <a:ea typeface="微软雅黑" panose="020B0503020204020204" pitchFamily="34" charset="-122"/>
                <a:cs typeface="+mn-ea"/>
              </a:rPr>
              <a:t>*</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为必输项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247650" y="1936750"/>
            <a:ext cx="6865620" cy="4027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3034189" y="177306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rgbClr val="C00000"/>
                  </a:solidFill>
                  <a:latin typeface="+mn-lt"/>
                  <a:ea typeface="+mn-ea"/>
                  <a:cs typeface="+mn-ea"/>
                  <a:sym typeface="+mn-lt"/>
                </a:rPr>
                <a:t>用户登录</a:t>
              </a:r>
              <a:endParaRPr lang="zh-CN" altLang="zh-CN" sz="2800" b="1" spc="600" dirty="0">
                <a:solidFill>
                  <a:srgbClr val="C00000"/>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034189" y="306888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基础设置</a:t>
              </a:r>
              <a:endParaRPr lang="zh-CN" altLang="zh-CN" sz="2800" b="1" spc="600" dirty="0">
                <a:solidFill>
                  <a:schemeClr val="bg1">
                    <a:lumMod val="50000"/>
                  </a:schemeClr>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71654" y="447096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三</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预算管理</a:t>
              </a:r>
              <a:endParaRPr lang="zh-CN" sz="2800" b="1" spc="600" dirty="0">
                <a:solidFill>
                  <a:schemeClr val="bg1">
                    <a:lumMod val="50000"/>
                  </a:schemeClr>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36663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编制年预算/月计划（</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部门负责人审核</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6899910" y="1987550"/>
            <a:ext cx="4542155"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在首页待办任务区进行审核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点击【签收</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处理】后，进入预算编制详情界面进行审核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4994275" y="4693920"/>
            <a:ext cx="6856730" cy="2174875"/>
          </a:xfrm>
          <a:prstGeom prst="rect">
            <a:avLst/>
          </a:prstGeom>
        </p:spPr>
      </p:pic>
      <p:sp>
        <p:nvSpPr>
          <p:cNvPr id="5" name="文本框 4"/>
          <p:cNvSpPr txBox="1"/>
          <p:nvPr/>
        </p:nvSpPr>
        <p:spPr>
          <a:xfrm>
            <a:off x="371475" y="4951095"/>
            <a:ext cx="4542155"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可选择同意</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退回</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可选择下一岗位的某个审批人进行审批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custDataLst>
              <p:tags r:id="rId2"/>
            </p:custDataLst>
          </p:nvPr>
        </p:nvPicPr>
        <p:blipFill>
          <a:blip r:embed="rId3"/>
          <a:stretch>
            <a:fillRect/>
          </a:stretch>
        </p:blipFill>
        <p:spPr>
          <a:xfrm>
            <a:off x="371475" y="1610995"/>
            <a:ext cx="6528435" cy="2999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92823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本单位汇总年预算/月计划（</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财务经办汇总本单位各部门预算</a:t>
            </a:r>
            <a:r>
              <a:rPr lang="zh-CN" altLang="en-US" sz="2400" dirty="0"/>
              <a:t>进行审批。</a:t>
            </a:r>
            <a:endParaRPr lang="zh-CN" altLang="en-US" sz="2400" dirty="0"/>
          </a:p>
        </p:txBody>
      </p:sp>
      <p:sp>
        <p:nvSpPr>
          <p:cNvPr id="100" name="文本框 99"/>
          <p:cNvSpPr txBox="1"/>
          <p:nvPr/>
        </p:nvSpPr>
        <p:spPr>
          <a:xfrm>
            <a:off x="8155940" y="3433445"/>
            <a:ext cx="386080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单位汇总：汇总各部门编制的预算，按照本单位设置的子模版进行汇总</a:t>
            </a:r>
            <a:endParaRPr lang="zh-CN" altLang="en-US" sz="2000" b="0" dirty="0">
              <a:latin typeface="微软雅黑" panose="020B0503020204020204" pitchFamily="34" charset="-122"/>
              <a:ea typeface="微软雅黑" panose="020B0503020204020204" pitchFamily="34" charset="-122"/>
              <a:cs typeface="+mn-ea"/>
            </a:endParaRPr>
          </a:p>
          <a:p>
            <a:pPr marL="0" indent="0" algn="l" defTabSz="914400">
              <a:lnSpc>
                <a:spcPct val="150000"/>
              </a:lnSpc>
              <a:buClrTx/>
              <a:buSzTx/>
              <a:buFont typeface="Wingdings" panose="05000000000000000000" charset="0"/>
              <a:buNone/>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554990" y="2481580"/>
            <a:ext cx="7502525" cy="3841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91019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本单位汇总</a:t>
            </a:r>
            <a:r>
              <a:rPr lang="zh-CN" altLang="zh-CN" sz="2800" b="1" dirty="0">
                <a:latin typeface="微软雅黑" panose="020B0503020204020204" pitchFamily="34" charset="-122"/>
                <a:ea typeface="微软雅黑" panose="020B0503020204020204" pitchFamily="34" charset="-122"/>
                <a:cs typeface="+mn-ea"/>
                <a:sym typeface="+mn-lt"/>
              </a:rPr>
              <a:t>年预算/月计划（</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财务经办汇总</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695960" y="1981200"/>
            <a:ext cx="3877945"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选择要汇总的年度、预算周期、周期区间，查询后</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点击汇总，形成汇总后报表，核对数据无误后</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可按照预算项目显示汇总明细</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可选择下一岗位的某个审批人进行审批</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点击提交</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681220" y="1917065"/>
            <a:ext cx="7297420" cy="37369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12978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本单位汇总</a:t>
            </a:r>
            <a:r>
              <a:rPr lang="zh-CN" altLang="zh-CN" sz="2800" b="1" dirty="0">
                <a:latin typeface="微软雅黑" panose="020B0503020204020204" pitchFamily="34" charset="-122"/>
                <a:ea typeface="微软雅黑" panose="020B0503020204020204" pitchFamily="34" charset="-122"/>
                <a:cs typeface="+mn-ea"/>
                <a:sym typeface="+mn-lt"/>
              </a:rPr>
              <a:t>年预算/月计划（</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审批人审批</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6899910" y="1987550"/>
            <a:ext cx="4542155"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在首页待办任务区进行审核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点击【签收</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处理】后，进入预算汇总详情界面进行审核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371475" y="4797425"/>
            <a:ext cx="5712460"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可选择同意</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退回</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可选择下一岗位的某个审批人进行审批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退回时可选择前面任意一个节点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1"/>
          <a:stretch>
            <a:fillRect/>
          </a:stretch>
        </p:blipFill>
        <p:spPr>
          <a:xfrm>
            <a:off x="5191760" y="4693920"/>
            <a:ext cx="6659245" cy="204851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371475" y="1586230"/>
            <a:ext cx="6422390" cy="2933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530923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逐级汇总年预算/月计划（</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0528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财务经办汇总本单位各部门预算经本单位审批后，再汇总本单位及下属企业的预算形成汇总版预算上报至上级单位。</a:t>
            </a:r>
            <a:endParaRPr lang="zh-CN" altLang="en-US" sz="2400" dirty="0"/>
          </a:p>
        </p:txBody>
      </p:sp>
      <p:sp>
        <p:nvSpPr>
          <p:cNvPr id="100" name="文本框 99"/>
          <p:cNvSpPr txBox="1"/>
          <p:nvPr/>
        </p:nvSpPr>
        <p:spPr>
          <a:xfrm>
            <a:off x="7323455" y="3429000"/>
            <a:ext cx="431673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逐级汇总：汇总本企业及下级企业的预算，按照总模板进行</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汇总提示：提示本单位及下级单位是否上报了预算</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490220" y="2963545"/>
            <a:ext cx="6644640" cy="34023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30948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逐级汇总年预算/月计划（</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财务经办汇总</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873125" y="1917065"/>
            <a:ext cx="3965575" cy="470789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选择要汇总的年度、预算周期、周期区间，查询后</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点击汇总，形成汇总后报表，核对数据无误后</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可按照预算项目显示汇总明细</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可选择下一岗位的某个审批人进行审批</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点击提交</a:t>
            </a:r>
            <a:endParaRPr lang="zh-CN" altLang="en-US" sz="2000" dirty="0">
              <a:latin typeface="微软雅黑" panose="020B0503020204020204" pitchFamily="34" charset="-122"/>
              <a:ea typeface="微软雅黑" panose="020B0503020204020204" pitchFamily="34" charset="-122"/>
              <a:cs typeface="+mn-ea"/>
              <a:sym typeface="+mn-ea"/>
            </a:endParaRPr>
          </a:p>
          <a:p>
            <a:pPr marL="0" indent="0" algn="l" defTabSz="914400">
              <a:lnSpc>
                <a:spcPct val="150000"/>
              </a:lnSpc>
              <a:buClrTx/>
              <a:buSzTx/>
              <a:buFont typeface="Wingdings" panose="05000000000000000000" charset="0"/>
              <a:buNone/>
            </a:pPr>
            <a:endParaRPr lang="zh-CN" altLang="en-US" sz="2000" b="0" dirty="0">
              <a:latin typeface="微软雅黑" panose="020B0503020204020204" pitchFamily="34" charset="-122"/>
              <a:ea typeface="微软雅黑" panose="020B0503020204020204" pitchFamily="34" charset="-122"/>
              <a:cs typeface="+mn-ea"/>
            </a:endParaRPr>
          </a:p>
          <a:p>
            <a:pPr marL="0" indent="0" algn="l" defTabSz="914400">
              <a:lnSpc>
                <a:spcPct val="150000"/>
              </a:lnSpc>
              <a:buClrTx/>
              <a:buSzTx/>
              <a:buFont typeface="Wingdings" panose="05000000000000000000" charset="0"/>
              <a:buNone/>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838700" y="2154555"/>
            <a:ext cx="7158990" cy="3665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693864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逐级汇总年预算/月计划（</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审批人审批</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6899910" y="1987550"/>
            <a:ext cx="4542155"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在首页待办任务区进行审核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点击【签收</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处理】后，进入预算汇总详情界面进行审核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371475" y="4797425"/>
            <a:ext cx="5712460"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可选择同意</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退回</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可选择下一岗位的某个审批人进行审批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退回时可选择前面任意一个节点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1"/>
          <a:stretch>
            <a:fillRect/>
          </a:stretch>
        </p:blipFill>
        <p:spPr>
          <a:xfrm>
            <a:off x="5191760" y="4693920"/>
            <a:ext cx="6659245" cy="204851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371475" y="1632585"/>
            <a:ext cx="6461760" cy="29648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调整年预算/月计划（</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调整本单位已经生效的预算，经本单位审批通过后，根据单次调整金额、调整比例分级授权审批规则，判断是否需自动流转到其上级单位，逐级上报逐级审批。</a:t>
            </a:r>
            <a:endParaRPr lang="zh-CN" altLang="en-US" sz="2400" dirty="0"/>
          </a:p>
        </p:txBody>
      </p:sp>
      <p:sp>
        <p:nvSpPr>
          <p:cNvPr id="100" name="文本框 99"/>
          <p:cNvSpPr txBox="1"/>
          <p:nvPr/>
        </p:nvSpPr>
        <p:spPr>
          <a:xfrm>
            <a:off x="7675245" y="3331210"/>
            <a:ext cx="393700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系统允许发起多笔预算调整</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月计划调整后金额</a:t>
            </a:r>
            <a:r>
              <a:rPr lang="en-US" altLang="zh-CN" sz="2000" dirty="0">
                <a:latin typeface="微软雅黑" panose="020B0503020204020204" pitchFamily="34" charset="-122"/>
                <a:ea typeface="微软雅黑" panose="020B0503020204020204" pitchFamily="34" charset="-122"/>
                <a:cs typeface="+mn-ea"/>
                <a:sym typeface="+mn-ea"/>
              </a:rPr>
              <a:t>&lt;=</a:t>
            </a:r>
            <a:r>
              <a:rPr lang="zh-CN" altLang="zh-CN" sz="2000" dirty="0">
                <a:latin typeface="微软雅黑" panose="020B0503020204020204" pitchFamily="34" charset="-122"/>
                <a:ea typeface="微软雅黑" panose="020B0503020204020204" pitchFamily="34" charset="-122"/>
                <a:cs typeface="+mn-ea"/>
                <a:sym typeface="+mn-ea"/>
              </a:rPr>
              <a:t>年预算</a:t>
            </a:r>
            <a:r>
              <a:rPr lang="en-US" altLang="zh-CN" sz="2000" dirty="0">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sym typeface="+mn-ea"/>
              </a:rPr>
              <a:t>年执行数</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custDataLst>
              <p:tags r:id="rId1"/>
            </p:custDataLst>
          </p:nvPr>
        </p:nvPicPr>
        <p:blipFill>
          <a:blip r:embed="rId2"/>
          <a:stretch>
            <a:fillRect/>
          </a:stretch>
        </p:blipFill>
        <p:spPr>
          <a:xfrm>
            <a:off x="371475" y="3037840"/>
            <a:ext cx="7240270" cy="33223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调整年预算/月计划（</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7588250" y="2312670"/>
            <a:ext cx="3602990" cy="332295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选择预算编制的编号，查询对应预算周期、周期区间、预算项目对应的原值</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输入调整金额</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核对无误后发起调整流程</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审批人通过待办任务进行审批</a:t>
            </a:r>
            <a:endParaRPr lang="zh-CN"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490220" y="2028825"/>
            <a:ext cx="7043420" cy="3606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客观事项剔除（</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对于影响资金预算执行的客观事项，可申请剔除，经财务部门负责人审批，并逐级上报至集团公司审批后，由系统自动计算剔除。</a:t>
            </a:r>
            <a:endParaRPr lang="zh-CN" altLang="en-US" sz="2400" dirty="0"/>
          </a:p>
        </p:txBody>
      </p:sp>
      <p:pic>
        <p:nvPicPr>
          <p:cNvPr id="3" name="图片 2"/>
          <p:cNvPicPr>
            <a:picLocks noChangeAspect="1"/>
          </p:cNvPicPr>
          <p:nvPr>
            <p:custDataLst>
              <p:tags r:id="rId1"/>
            </p:custDataLst>
          </p:nvPr>
        </p:nvPicPr>
        <p:blipFill>
          <a:blip r:embed="rId2"/>
          <a:stretch>
            <a:fillRect/>
          </a:stretch>
        </p:blipFill>
        <p:spPr>
          <a:xfrm>
            <a:off x="2014220" y="2861945"/>
            <a:ext cx="8162925" cy="37776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59155" y="1005205"/>
            <a:ext cx="2752090"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mn-ea"/>
                <a:sym typeface="+mn-lt"/>
              </a:rPr>
              <a:t>软件环境</a:t>
            </a:r>
            <a:endParaRPr lang="zh-CN" altLang="en-US" sz="28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1084" y="1823938"/>
            <a:ext cx="10793834" cy="175323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操作系统：Windows XP、Windows7、Windows10、Windows11。</a:t>
            </a:r>
            <a:endParaRPr lang="zh-CN" altLang="en-US" sz="2400" dirty="0"/>
          </a:p>
          <a:p>
            <a:r>
              <a:rPr lang="zh-CN" altLang="en-US" sz="2400" dirty="0"/>
              <a:t>浏览器：谷歌、Edge、IE11以上版本。</a:t>
            </a:r>
            <a:endParaRPr lang="zh-CN" altLang="en-US" sz="2400" dirty="0"/>
          </a:p>
          <a:p>
            <a:r>
              <a:rPr lang="zh-CN" altLang="en-US" sz="2400" dirty="0"/>
              <a:t>网络：互联网</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客观事项剔除（</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496935" y="2406650"/>
            <a:ext cx="3017520" cy="332295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选择需要剔除预算年度、预算周期、周期区间</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输入增加金额、减少金额</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应上传证明材料作为附件</a:t>
            </a:r>
            <a:endParaRPr lang="zh-CN"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custDataLst>
              <p:tags r:id="rId1"/>
            </p:custDataLst>
          </p:nvPr>
        </p:nvPicPr>
        <p:blipFill>
          <a:blip r:embed="rId2"/>
          <a:stretch>
            <a:fillRect/>
          </a:stretch>
        </p:blipFill>
        <p:spPr>
          <a:xfrm>
            <a:off x="131445" y="2049780"/>
            <a:ext cx="8351520" cy="4019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solidFill>
                  <a:srgbClr val="FF0000"/>
                </a:solidFill>
                <a:latin typeface="微软雅黑" panose="020B0503020204020204" pitchFamily="34" charset="-122"/>
                <a:ea typeface="微软雅黑" panose="020B0503020204020204" pitchFamily="34" charset="-122"/>
                <a:cs typeface="+mn-ea"/>
                <a:sym typeface="+mn-lt"/>
              </a:rPr>
              <a:t>融资需求计划</a:t>
            </a:r>
            <a:endParaRPr lang="zh-CN" altLang="zh-CN"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496935" y="2406650"/>
            <a:ext cx="3017520"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融资统筹管理的单位每月月底上报下两个月的融资</a:t>
            </a:r>
            <a:r>
              <a:rPr lang="zh-CN" sz="2000" b="0" dirty="0">
                <a:latin typeface="微软雅黑" panose="020B0503020204020204" pitchFamily="34" charset="-122"/>
                <a:ea typeface="微软雅黑" panose="020B0503020204020204" pitchFamily="34" charset="-122"/>
                <a:cs typeface="+mn-ea"/>
              </a:rPr>
              <a:t>需求</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无融资需求需要进行零</a:t>
            </a:r>
            <a:r>
              <a:rPr lang="zh-CN" sz="2000" b="0" dirty="0">
                <a:latin typeface="微软雅黑" panose="020B0503020204020204" pitchFamily="34" charset="-122"/>
                <a:ea typeface="微软雅黑" panose="020B0503020204020204" pitchFamily="34" charset="-122"/>
                <a:cs typeface="+mn-ea"/>
              </a:rPr>
              <a:t>申报</a:t>
            </a:r>
            <a:endParaRPr lang="zh-CN"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371475" y="2009140"/>
            <a:ext cx="7933055" cy="4088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查询预算申请表</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496935" y="3468370"/>
            <a:ext cx="301752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审批中、审批完成、作废的单据均可查询</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点击【详情】，查看该申请单的详细信息</a:t>
            </a:r>
            <a:endParaRPr lang="zh-CN"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可查询本级及所管下级在系统中填报的申请表信息，包括：预算编制申请单、预算汇总单、预算调整单等。</a:t>
            </a:r>
            <a:endParaRPr lang="zh-CN" altLang="en-US" sz="2400" dirty="0"/>
          </a:p>
        </p:txBody>
      </p:sp>
      <p:pic>
        <p:nvPicPr>
          <p:cNvPr id="4" name="图片 3"/>
          <p:cNvPicPr>
            <a:picLocks noChangeAspect="1"/>
          </p:cNvPicPr>
          <p:nvPr>
            <p:custDataLst>
              <p:tags r:id="rId1"/>
            </p:custDataLst>
          </p:nvPr>
        </p:nvPicPr>
        <p:blipFill>
          <a:blip r:embed="rId2"/>
          <a:stretch>
            <a:fillRect/>
          </a:stretch>
        </p:blipFill>
        <p:spPr>
          <a:xfrm>
            <a:off x="371475" y="2861945"/>
            <a:ext cx="8038465" cy="36823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查询预算表</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622665" y="2484120"/>
            <a:ext cx="3017520"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可查询不同的预算周期、各预算期间的数据</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点击【详情】，该企业该周期、该区间对应的预算数据（包含首次上报和历次调整后的生效金额）</a:t>
            </a:r>
            <a:endParaRPr lang="zh-CN"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610870" y="1663065"/>
            <a:ext cx="110293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可查询本级及所管下级单位在系统中已生效</a:t>
            </a:r>
            <a:r>
              <a:rPr lang="zh-CN" altLang="en-US" sz="2400" dirty="0"/>
              <a:t>的预算信息。</a:t>
            </a:r>
            <a:endParaRPr lang="zh-CN" altLang="en-US" sz="2400" dirty="0"/>
          </a:p>
        </p:txBody>
      </p:sp>
      <p:pic>
        <p:nvPicPr>
          <p:cNvPr id="2" name="图片 1"/>
          <p:cNvPicPr>
            <a:picLocks noChangeAspect="1"/>
          </p:cNvPicPr>
          <p:nvPr>
            <p:custDataLst>
              <p:tags r:id="rId1"/>
            </p:custDataLst>
          </p:nvPr>
        </p:nvPicPr>
        <p:blipFill>
          <a:blip r:embed="rId2"/>
          <a:stretch>
            <a:fillRect/>
          </a:stretch>
        </p:blipFill>
        <p:spPr>
          <a:xfrm>
            <a:off x="371475" y="2444115"/>
            <a:ext cx="8234045" cy="3784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查询预算执行表</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425180" y="3401060"/>
            <a:ext cx="301752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执行数按照财司账户、直连银行账户和非直连账户分别统计</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可导出</a:t>
            </a:r>
            <a:r>
              <a:rPr lang="en-US" altLang="zh-CN" sz="2000" b="0" dirty="0">
                <a:latin typeface="微软雅黑" panose="020B0503020204020204" pitchFamily="34" charset="-122"/>
                <a:ea typeface="微软雅黑" panose="020B0503020204020204" pitchFamily="34" charset="-122"/>
                <a:cs typeface="+mn-ea"/>
              </a:rPr>
              <a:t>Excel</a:t>
            </a:r>
            <a:endParaRPr lang="en-US" altLang="zh-CN"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610870" y="157226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可查询本级及所管下级单位预算执行数（目前按照三项流入合计数、三项流出合计数进行查询）。</a:t>
            </a:r>
            <a:endParaRPr lang="zh-CN" altLang="en-US" sz="2400" dirty="0"/>
          </a:p>
        </p:txBody>
      </p:sp>
      <p:pic>
        <p:nvPicPr>
          <p:cNvPr id="2" name="图片 1"/>
          <p:cNvPicPr>
            <a:picLocks noChangeAspect="1"/>
          </p:cNvPicPr>
          <p:nvPr/>
        </p:nvPicPr>
        <p:blipFill>
          <a:blip r:embed="rId1"/>
          <a:stretch>
            <a:fillRect/>
          </a:stretch>
        </p:blipFill>
        <p:spPr>
          <a:xfrm>
            <a:off x="554990" y="2793365"/>
            <a:ext cx="7744460" cy="3990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查询预算调整表</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622665" y="3068955"/>
            <a:ext cx="3017520"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正常预算金额为首次上报的预算生效金额</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累计调整金额为历次调整的绝对值累加</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可导出</a:t>
            </a:r>
            <a:r>
              <a:rPr lang="en-US" altLang="zh-CN" sz="2000" b="0" dirty="0">
                <a:latin typeface="微软雅黑" panose="020B0503020204020204" pitchFamily="34" charset="-122"/>
                <a:ea typeface="微软雅黑" panose="020B0503020204020204" pitchFamily="34" charset="-122"/>
                <a:cs typeface="+mn-ea"/>
              </a:rPr>
              <a:t>Excel</a:t>
            </a:r>
            <a:endParaRPr lang="en-US" altLang="zh-CN"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610870" y="1663065"/>
            <a:ext cx="110293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可查询本级或者合并口径的预算调整情况。</a:t>
            </a:r>
            <a:endParaRPr lang="zh-CN" altLang="en-US" sz="2400" dirty="0"/>
          </a:p>
        </p:txBody>
      </p:sp>
      <p:pic>
        <p:nvPicPr>
          <p:cNvPr id="2" name="图片 1"/>
          <p:cNvPicPr>
            <a:picLocks noChangeAspect="1"/>
          </p:cNvPicPr>
          <p:nvPr>
            <p:custDataLst>
              <p:tags r:id="rId1"/>
            </p:custDataLst>
          </p:nvPr>
        </p:nvPicPr>
        <p:blipFill>
          <a:blip r:embed="rId2"/>
          <a:stretch>
            <a:fillRect/>
          </a:stretch>
        </p:blipFill>
        <p:spPr>
          <a:xfrm>
            <a:off x="371475" y="2484120"/>
            <a:ext cx="8103235" cy="3710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solidFill>
                  <a:srgbClr val="FF0000"/>
                </a:solidFill>
                <a:latin typeface="微软雅黑" panose="020B0503020204020204" pitchFamily="34" charset="-122"/>
                <a:ea typeface="微软雅黑" panose="020B0503020204020204" pitchFamily="34" charset="-122"/>
                <a:cs typeface="+mn-ea"/>
                <a:sym typeface="+mn-lt"/>
              </a:rPr>
              <a:t>预算执行明细</a:t>
            </a:r>
            <a:r>
              <a:rPr lang="zh-CN" altLang="zh-CN" sz="2800" b="1" dirty="0">
                <a:solidFill>
                  <a:srgbClr val="FF0000"/>
                </a:solidFill>
                <a:latin typeface="微软雅黑" panose="020B0503020204020204" pitchFamily="34" charset="-122"/>
                <a:ea typeface="微软雅黑" panose="020B0503020204020204" pitchFamily="34" charset="-122"/>
                <a:cs typeface="+mn-ea"/>
                <a:sym typeface="+mn-lt"/>
              </a:rPr>
              <a:t>查询</a:t>
            </a:r>
            <a:endParaRPr lang="zh-CN" altLang="zh-CN"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655685" y="1917065"/>
            <a:ext cx="3017520" cy="286131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可查询每月的预算支出</a:t>
            </a:r>
            <a:r>
              <a:rPr lang="zh-CN" sz="2000" b="0" dirty="0">
                <a:latin typeface="微软雅黑" panose="020B0503020204020204" pitchFamily="34" charset="-122"/>
                <a:ea typeface="微软雅黑" panose="020B0503020204020204" pitchFamily="34" charset="-122"/>
                <a:cs typeface="+mn-ea"/>
              </a:rPr>
              <a:t>明细</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收入预算执行明细在资金预算表查询，点击执行金额进行穿透</a:t>
            </a:r>
            <a:r>
              <a:rPr lang="zh-CN" sz="2000" b="0" dirty="0">
                <a:latin typeface="微软雅黑" panose="020B0503020204020204" pitchFamily="34" charset="-122"/>
                <a:ea typeface="微软雅黑" panose="020B0503020204020204" pitchFamily="34" charset="-122"/>
                <a:cs typeface="+mn-ea"/>
              </a:rPr>
              <a:t>查询</a:t>
            </a:r>
            <a:endParaRPr lang="zh-CN"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stretch>
            <a:fillRect/>
          </a:stretch>
        </p:blipFill>
        <p:spPr>
          <a:xfrm>
            <a:off x="490220" y="1856740"/>
            <a:ext cx="7964170" cy="4104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3924600" y="2556917"/>
            <a:ext cx="5016602" cy="1107996"/>
          </a:xfrm>
          <a:prstGeom prst="rect">
            <a:avLst/>
          </a:prstGeom>
          <a:noFill/>
        </p:spPr>
        <p:txBody>
          <a:bodyPr wrap="square" rtlCol="0">
            <a:spAutoFit/>
          </a:bodyPr>
          <a:lstStyle/>
          <a:p>
            <a:r>
              <a:rPr lang="zh-CN" altLang="en-US" sz="6600" b="1" spc="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mn-lt"/>
                <a:ea typeface="+mn-ea"/>
                <a:cs typeface="+mn-ea"/>
                <a:sym typeface="+mn-lt"/>
              </a:rPr>
              <a:t>感谢聆听！</a:t>
            </a:r>
            <a:endParaRPr lang="en-US" altLang="zh-CN" sz="6600" b="1" spc="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mn-lt"/>
              <a:ea typeface="+mn-ea"/>
              <a:cs typeface="+mn-ea"/>
              <a:sym typeface="+mn-lt"/>
            </a:endParaRPr>
          </a:p>
        </p:txBody>
      </p:sp>
      <p:grpSp>
        <p:nvGrpSpPr>
          <p:cNvPr id="9" name="组合 8"/>
          <p:cNvGrpSpPr/>
          <p:nvPr/>
        </p:nvGrpSpPr>
        <p:grpSpPr>
          <a:xfrm>
            <a:off x="-579412" y="2838402"/>
            <a:ext cx="4504012" cy="4502392"/>
            <a:chOff x="2036763" y="-752475"/>
            <a:chExt cx="4411662" cy="4410075"/>
          </a:xfrm>
          <a:solidFill>
            <a:srgbClr val="FFC000">
              <a:alpha val="15000"/>
            </a:srgbClr>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2"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3"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4"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5"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6"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grpSp>
      <p:grpSp>
        <p:nvGrpSpPr>
          <p:cNvPr id="17" name="组合 16"/>
          <p:cNvGrpSpPr/>
          <p:nvPr/>
        </p:nvGrpSpPr>
        <p:grpSpPr>
          <a:xfrm>
            <a:off x="-1044624" y="620688"/>
            <a:ext cx="576064" cy="2448272"/>
            <a:chOff x="-1044624" y="620688"/>
            <a:chExt cx="576064" cy="2448272"/>
          </a:xfrm>
        </p:grpSpPr>
        <p:sp>
          <p:nvSpPr>
            <p:cNvPr id="18" name="矩形 17"/>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2752090" cy="521970"/>
          </a:xfrm>
          <a:prstGeom prst="rect">
            <a:avLst/>
          </a:prstGeom>
          <a:noFill/>
        </p:spPr>
        <p:txBody>
          <a:bodyPr wrap="square" rtlCol="0">
            <a:spAutoFit/>
          </a:bodyPr>
          <a:lstStyle/>
          <a:p>
            <a:pPr algn="l"/>
            <a:r>
              <a:rPr lang="zh-CN" altLang="zh-CN" sz="2800" b="1" dirty="0">
                <a:solidFill>
                  <a:schemeClr val="tx1"/>
                </a:solidFill>
                <a:latin typeface="微软雅黑" panose="020B0503020204020204" pitchFamily="34" charset="-122"/>
                <a:ea typeface="微软雅黑" panose="020B0503020204020204" pitchFamily="34" charset="-122"/>
                <a:cs typeface="+mn-ea"/>
                <a:sym typeface="+mn-lt"/>
              </a:rPr>
              <a:t>登录地址</a:t>
            </a:r>
            <a:endParaRPr lang="zh-CN" altLang="zh-CN" sz="28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28140"/>
            <a:ext cx="11380470"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在司库门户统一登录，访问地址：</a:t>
            </a:r>
            <a:r>
              <a:rPr lang="en-US" altLang="zh-CN" sz="2400" dirty="0"/>
              <a:t>h</a:t>
            </a:r>
            <a:r>
              <a:rPr lang="zh-CN" altLang="en-US" sz="2400" dirty="0"/>
              <a:t>ttps://</a:t>
            </a:r>
            <a:r>
              <a:rPr lang="en-US" altLang="zh-CN" sz="2400" dirty="0"/>
              <a:t>sk</a:t>
            </a:r>
            <a:r>
              <a:rPr lang="zh-CN" altLang="en-US" sz="2400" dirty="0"/>
              <a:t>.avicfc.com.cn/</a:t>
            </a:r>
            <a:r>
              <a:rPr lang="en-US" altLang="zh-CN" sz="2400" dirty="0"/>
              <a:t>  通过</a:t>
            </a:r>
            <a:r>
              <a:rPr lang="zh-CN" altLang="en-US" sz="2400" dirty="0"/>
              <a:t>商网</a:t>
            </a:r>
            <a:r>
              <a:rPr lang="en-US" altLang="zh-CN" sz="2400" dirty="0"/>
              <a:t>APP扫码登录</a:t>
            </a:r>
            <a:r>
              <a:rPr lang="zh-CN" altLang="en-US" sz="2400" dirty="0"/>
              <a:t>到司库门户后，点击资金收支</a:t>
            </a:r>
            <a:r>
              <a:rPr lang="zh-CN" altLang="en-US" sz="2400" dirty="0"/>
              <a:t>预算系统图标后</a:t>
            </a:r>
            <a:r>
              <a:rPr lang="zh-CN" altLang="en-US" sz="2400" dirty="0"/>
              <a:t>进入。</a:t>
            </a:r>
            <a:endParaRPr lang="zh-CN" altLang="en-US" sz="2400" dirty="0"/>
          </a:p>
        </p:txBody>
      </p:sp>
      <p:pic>
        <p:nvPicPr>
          <p:cNvPr id="7" name="图片 6"/>
          <p:cNvPicPr>
            <a:picLocks noChangeAspect="1"/>
          </p:cNvPicPr>
          <p:nvPr/>
        </p:nvPicPr>
        <p:blipFill>
          <a:blip r:embed="rId1"/>
          <a:stretch>
            <a:fillRect/>
          </a:stretch>
        </p:blipFill>
        <p:spPr>
          <a:xfrm>
            <a:off x="803275" y="2914650"/>
            <a:ext cx="10738485" cy="3155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6270" y="2663825"/>
            <a:ext cx="7127240" cy="3556000"/>
          </a:xfrm>
          <a:prstGeom prst="rect">
            <a:avLst/>
          </a:prstGeom>
        </p:spPr>
      </p:pic>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管理机构切换</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1084" y="1823938"/>
            <a:ext cx="10793834"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一个用户负责多个单位的业务，要切换至需办理业务机构进行处理。</a:t>
            </a:r>
            <a:endParaRPr lang="zh-CN" altLang="en-US" sz="2400" dirty="0"/>
          </a:p>
        </p:txBody>
      </p:sp>
      <p:sp>
        <p:nvSpPr>
          <p:cNvPr id="100" name="文本框 99"/>
          <p:cNvSpPr txBox="1"/>
          <p:nvPr/>
        </p:nvSpPr>
        <p:spPr>
          <a:xfrm>
            <a:off x="7663180" y="3011170"/>
            <a:ext cx="3907790" cy="286131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机构选择：点击右上角用户头像，可展开下拉菜单，选择对应的机构，实现切换机构（多机构时）</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我的设置功能：修改密码、退出登录</a:t>
            </a:r>
            <a:endParaRPr lang="zh-CN" altLang="en-US" sz="2000" b="0" dirty="0">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待办任务</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7722235" y="1922780"/>
            <a:ext cx="3907790" cy="424624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dirty="0">
                <a:solidFill>
                  <a:srgbClr val="FF0000"/>
                </a:solidFill>
                <a:latin typeface="微软雅黑" panose="020B0503020204020204" pitchFamily="34" charset="-122"/>
                <a:ea typeface="微软雅黑" panose="020B0503020204020204" pitchFamily="34" charset="-122"/>
                <a:cs typeface="+mn-ea"/>
                <a:sym typeface="+mn-ea"/>
              </a:rPr>
              <a:t>【批量审批】，可以选中多条待办事项进行批量审批</a:t>
            </a:r>
            <a:endParaRPr lang="zh-CN" altLang="en-US" sz="2000" dirty="0">
              <a:solidFill>
                <a:srgbClr val="FF0000"/>
              </a:solidFill>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在流程中需要本人处理的在待办任务列表中</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可按照业务类型进行筛选</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【签收</a:t>
            </a:r>
            <a:r>
              <a:rPr lang="en-US" altLang="zh-CN" sz="2000" dirty="0">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sym typeface="+mn-ea"/>
              </a:rPr>
              <a:t>处理】后，进入相关业务详情界面</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流程跟踪查看流程流转到哪个节点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295910" y="1856740"/>
            <a:ext cx="7426325" cy="38271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待办任务</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7940040" y="1917065"/>
            <a:ext cx="3907790"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dirty="0">
                <a:solidFill>
                  <a:srgbClr val="FF0000"/>
                </a:solidFill>
                <a:latin typeface="微软雅黑" panose="020B0503020204020204" pitchFamily="34" charset="-122"/>
                <a:ea typeface="微软雅黑" panose="020B0503020204020204" pitchFamily="34" charset="-122"/>
                <a:cs typeface="+mn-ea"/>
                <a:sym typeface="+mn-ea"/>
              </a:rPr>
              <a:t>【流程管理】查看自己发起流程并可以撤回</a:t>
            </a:r>
            <a:endParaRPr lang="zh-CN" sz="2000" dirty="0">
              <a:solidFill>
                <a:srgbClr val="FF0000"/>
              </a:solidFill>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sz="2000" dirty="0">
                <a:latin typeface="微软雅黑" panose="020B0503020204020204" pitchFamily="34" charset="-122"/>
                <a:ea typeface="微软雅黑" panose="020B0503020204020204" pitchFamily="34" charset="-122"/>
                <a:cs typeface="+mn-ea"/>
                <a:sym typeface="+mn-ea"/>
              </a:rPr>
              <a:t>查询：流程管理可查询待办、我参与的、我发起的所有流程</a:t>
            </a:r>
            <a:endParaRPr lang="zh-CN"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撤回流程：我发起的流程，可进行撤回</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终止流程：被退回的流程，本人点击处理后可以终止流程</a:t>
            </a:r>
            <a:endParaRPr lang="zh-CN"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196215" y="1772920"/>
            <a:ext cx="7743825" cy="3965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3034189" y="177306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spAutoFit/>
            </a:bodyPr>
            <a:lstStyle/>
            <a:p>
              <a:pPr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用户登录</a:t>
              </a:r>
              <a:endParaRPr lang="zh-CN" sz="2800" b="1" spc="600" dirty="0">
                <a:solidFill>
                  <a:schemeClr val="bg1">
                    <a:lumMod val="50000"/>
                  </a:schemeClr>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034189" y="306888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rgbClr val="C00000"/>
                  </a:solidFill>
                  <a:latin typeface="+mn-lt"/>
                  <a:ea typeface="+mn-ea"/>
                  <a:cs typeface="+mn-ea"/>
                  <a:sym typeface="+mn-lt"/>
                </a:rPr>
                <a:t>基础设置</a:t>
              </a:r>
              <a:endParaRPr lang="zh-CN" sz="2800" b="1" spc="600" dirty="0">
                <a:solidFill>
                  <a:schemeClr val="bg1">
                    <a:lumMod val="50000"/>
                  </a:schemeClr>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71654" y="447096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三</a:t>
              </a:r>
              <a:endParaRPr lang="zh-CN" altLang="en-US" sz="2000" dirty="0">
                <a:cs typeface="+mn-ea"/>
                <a:sym typeface="+mn-lt"/>
              </a:endParaRPr>
            </a:p>
          </p:txBody>
        </p:sp>
        <p:sp>
          <p:nvSpPr>
            <p:cNvPr id="7" name="TextBox 22"/>
            <p:cNvSpPr txBox="1"/>
            <p:nvPr/>
          </p:nvSpPr>
          <p:spPr>
            <a:xfrm>
              <a:off x="5663952" y="1412776"/>
              <a:ext cx="5007428" cy="480131"/>
            </a:xfrm>
            <a:prstGeom prst="rect">
              <a:avLst/>
            </a:prstGeom>
            <a:noFill/>
          </p:spPr>
          <p:txBody>
            <a:bodyPr wrap="square" rtlCol="0">
              <a:noAutofit/>
            </a:bodyPr>
            <a:p>
              <a:pPr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预算管理</a:t>
              </a:r>
              <a:endParaRPr lang="zh-CN" altLang="zh-CN" sz="2800" b="1" spc="600" dirty="0">
                <a:solidFill>
                  <a:srgbClr val="C00000"/>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zh-CN" sz="2000" dirty="0">
                <a:cs typeface="+mn-ea"/>
                <a:sym typeface="+mn-lt"/>
              </a:rPr>
              <a:t>二</a:t>
            </a:r>
            <a:endParaRPr lang="zh-CN"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功能</a:t>
            </a:r>
            <a:r>
              <a:rPr lang="zh-CN" altLang="zh-CN" sz="2800" b="1" dirty="0">
                <a:latin typeface="微软雅黑" panose="020B0503020204020204" pitchFamily="34" charset="-122"/>
                <a:ea typeface="微软雅黑" panose="020B0503020204020204" pitchFamily="34" charset="-122"/>
                <a:cs typeface="+mn-ea"/>
                <a:sym typeface="+mn-lt"/>
              </a:rPr>
              <a:t>介绍</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452310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olidFill>
                  <a:srgbClr val="FF0000"/>
                </a:solidFill>
              </a:rPr>
              <a:t>个性化设置：必须</a:t>
            </a:r>
            <a:r>
              <a:rPr lang="zh-CN" altLang="en-US" sz="2400" dirty="0"/>
              <a:t>，审核后生效，设置是否需要预算管理和上级汇总单位，是否需要单位汇总</a:t>
            </a:r>
            <a:r>
              <a:rPr lang="zh-CN" altLang="en-US" sz="2400" dirty="0"/>
              <a:t>等（由集团公司司库中心</a:t>
            </a:r>
            <a:r>
              <a:rPr lang="zh-CN" altLang="en-US" sz="2400" dirty="0"/>
              <a:t>设置）；</a:t>
            </a:r>
            <a:endParaRPr lang="zh-CN" altLang="en-US" sz="2400" dirty="0"/>
          </a:p>
          <a:p>
            <a:r>
              <a:rPr lang="zh-CN" altLang="en-US" sz="2400" dirty="0"/>
              <a:t>预算子模板设置：需要</a:t>
            </a:r>
            <a:r>
              <a:rPr lang="zh-CN" altLang="en-US" sz="2400" dirty="0"/>
              <a:t>时设置，在集团总模板基础上细化预算项目；</a:t>
            </a:r>
            <a:endParaRPr lang="zh-CN" altLang="en-US" sz="2400" dirty="0"/>
          </a:p>
          <a:p>
            <a:r>
              <a:rPr lang="zh-CN" altLang="en-US" sz="2400" dirty="0">
                <a:solidFill>
                  <a:srgbClr val="FF0000"/>
                </a:solidFill>
              </a:rPr>
              <a:t>预算项目分配：必须</a:t>
            </a:r>
            <a:r>
              <a:rPr lang="zh-CN" altLang="en-US" sz="2400" dirty="0"/>
              <a:t>，把预算项目选用到各部门（业务部门、财务部门）；</a:t>
            </a:r>
            <a:endParaRPr lang="zh-CN" altLang="en-US" sz="2400" dirty="0"/>
          </a:p>
          <a:p>
            <a:r>
              <a:rPr lang="zh-CN" altLang="en-US" sz="2400" dirty="0">
                <a:solidFill>
                  <a:srgbClr val="FF0000"/>
                </a:solidFill>
              </a:rPr>
              <a:t>年最迟上报时间设置：必须</a:t>
            </a:r>
            <a:r>
              <a:rPr lang="zh-CN" altLang="en-US" sz="2400" dirty="0"/>
              <a:t>，后续预算管理评价及时性需要；</a:t>
            </a:r>
            <a:endParaRPr lang="zh-CN" altLang="en-US" sz="2400" dirty="0"/>
          </a:p>
          <a:p>
            <a:r>
              <a:rPr lang="zh-CN" altLang="en-US" sz="2400" dirty="0">
                <a:solidFill>
                  <a:srgbClr val="FF0000"/>
                </a:solidFill>
              </a:rPr>
              <a:t>月最迟上报时间设置：必须</a:t>
            </a:r>
            <a:r>
              <a:rPr lang="zh-CN" altLang="en-US" sz="2400" dirty="0"/>
              <a:t>，</a:t>
            </a:r>
            <a:r>
              <a:rPr lang="zh-CN" altLang="en-US" sz="2400" dirty="0">
                <a:sym typeface="+mn-ea"/>
              </a:rPr>
              <a:t>后续预算管理评价及时性需要；</a:t>
            </a:r>
            <a:endParaRPr lang="zh-CN" altLang="en-US" sz="2400" dirty="0"/>
          </a:p>
          <a:p>
            <a:endParaRPr lang="zh-CN" altLang="en-US" sz="2400" dirty="0"/>
          </a:p>
          <a:p>
            <a:endParaRPr lang="en-US" altLang="zh-CN"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ISLIDE.PICTURE" val="#557514;"/>
</p:tagLst>
</file>

<file path=ppt/tags/tag15.xml><?xml version="1.0" encoding="utf-8"?>
<p:tagLst xmlns:p="http://schemas.openxmlformats.org/presentationml/2006/main">
  <p:tag name="KSO_WPP_MARK_KEY" val="95d19bee-35c9-4dbe-ab02-04ec3b399d43"/>
  <p:tag name="COMMONDATA" val="eyJoZGlkIjoiNWNkNDFjMmFiZDJlMWY3NDE2NzgyMDE1NDYwODE2Nm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航空工业ppt模板1​​">
  <a:themeElements>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fontScheme name="sycpayqj">
      <a:majorFont>
        <a:latin typeface=""/>
        <a:ea typeface="微软雅黑"/>
        <a:cs typeface=""/>
      </a:majorFont>
      <a:minorFont>
        <a:latin typeface=""/>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5.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3218</Words>
  <Application>WPS 演示</Application>
  <PresentationFormat>宽屏</PresentationFormat>
  <Paragraphs>409</Paragraphs>
  <Slides>37</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Arial</vt:lpstr>
      <vt:lpstr>宋体</vt:lpstr>
      <vt:lpstr>Wingdings</vt:lpstr>
      <vt:lpstr>微软雅黑</vt:lpstr>
      <vt:lpstr>Wingdings</vt:lpstr>
      <vt:lpstr>Arial Unicode MS</vt:lpstr>
      <vt:lpstr>Calibri</vt:lpstr>
      <vt:lpstr>航空工业ppt模板1​​</vt:lpstr>
      <vt:lpstr>资金收支预算管理系统 操作培训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JS 小程</dc:creator>
  <cp:lastModifiedBy>lxj</cp:lastModifiedBy>
  <cp:revision>1809</cp:revision>
  <cp:lastPrinted>2019-10-17T02:29:00Z</cp:lastPrinted>
  <dcterms:created xsi:type="dcterms:W3CDTF">2013-01-03T05:04:00Z</dcterms:created>
  <dcterms:modified xsi:type="dcterms:W3CDTF">2025-06-10T01:11:55Z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790D8703F8AC46AF942B84D1611569FD</vt:lpwstr>
  </property>
  <property fmtid="{D5CDD505-2E9C-101B-9397-08002B2CF9AE}" pid="3" name="KSOProductBuildVer">
    <vt:lpwstr>2052-12.1.0.21171</vt:lpwstr>
  </property>
</Properties>
</file>